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93" r:id="rId6"/>
    <p:sldId id="294" r:id="rId7"/>
    <p:sldId id="264" r:id="rId8"/>
    <p:sldId id="285" r:id="rId9"/>
    <p:sldId id="265" r:id="rId10"/>
    <p:sldId id="278" r:id="rId11"/>
    <p:sldId id="292" r:id="rId12"/>
    <p:sldId id="282" r:id="rId13"/>
    <p:sldId id="290" r:id="rId14"/>
    <p:sldId id="267" r:id="rId15"/>
    <p:sldId id="268" r:id="rId16"/>
    <p:sldId id="276" r:id="rId17"/>
    <p:sldId id="283" r:id="rId18"/>
    <p:sldId id="275" r:id="rId19"/>
    <p:sldId id="269" r:id="rId20"/>
    <p:sldId id="291" r:id="rId21"/>
    <p:sldId id="270" r:id="rId22"/>
    <p:sldId id="271" r:id="rId23"/>
    <p:sldId id="277" r:id="rId24"/>
    <p:sldId id="272" r:id="rId25"/>
    <p:sldId id="289" r:id="rId26"/>
    <p:sldId id="280" r:id="rId27"/>
    <p:sldId id="273" r:id="rId28"/>
    <p:sldId id="279" r:id="rId29"/>
    <p:sldId id="288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4" autoAdjust="0"/>
    <p:restoredTop sz="95565" autoAdjust="0"/>
  </p:normalViewPr>
  <p:slideViewPr>
    <p:cSldViewPr>
      <p:cViewPr>
        <p:scale>
          <a:sx n="67" d="100"/>
          <a:sy n="67" d="100"/>
        </p:scale>
        <p:origin x="-102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F297E-0E1C-40A9-847F-BB6BA24FCAAD}" type="datetimeFigureOut">
              <a:rPr lang="en-CA" smtClean="0"/>
              <a:pPr/>
              <a:t>08/11/2011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6DC19-CE79-4B55-9F4F-68926F2E586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6DC19-CE79-4B55-9F4F-68926F2E586B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4B32-41BD-4F69-A1F6-1D504A0726DB}" type="datetimeFigureOut">
              <a:rPr lang="en-CA" smtClean="0"/>
              <a:pPr/>
              <a:t>08/11/2011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1753-4C2F-4C96-BF6B-445D2B20F2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4B32-41BD-4F69-A1F6-1D504A0726DB}" type="datetimeFigureOut">
              <a:rPr lang="en-CA" smtClean="0"/>
              <a:pPr/>
              <a:t>08/11/2011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1753-4C2F-4C96-BF6B-445D2B20F2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4B32-41BD-4F69-A1F6-1D504A0726DB}" type="datetimeFigureOut">
              <a:rPr lang="en-CA" smtClean="0"/>
              <a:pPr/>
              <a:t>08/11/2011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1753-4C2F-4C96-BF6B-445D2B20F2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4B32-41BD-4F69-A1F6-1D504A0726DB}" type="datetimeFigureOut">
              <a:rPr lang="en-CA" smtClean="0"/>
              <a:pPr/>
              <a:t>08/11/2011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1753-4C2F-4C96-BF6B-445D2B20F2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4B32-41BD-4F69-A1F6-1D504A0726DB}" type="datetimeFigureOut">
              <a:rPr lang="en-CA" smtClean="0"/>
              <a:pPr/>
              <a:t>08/11/2011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1753-4C2F-4C96-BF6B-445D2B20F2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4B32-41BD-4F69-A1F6-1D504A0726DB}" type="datetimeFigureOut">
              <a:rPr lang="en-CA" smtClean="0"/>
              <a:pPr/>
              <a:t>08/11/2011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1753-4C2F-4C96-BF6B-445D2B20F2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4B32-41BD-4F69-A1F6-1D504A0726DB}" type="datetimeFigureOut">
              <a:rPr lang="en-CA" smtClean="0"/>
              <a:pPr/>
              <a:t>08/11/2011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1753-4C2F-4C96-BF6B-445D2B20F2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4B32-41BD-4F69-A1F6-1D504A0726DB}" type="datetimeFigureOut">
              <a:rPr lang="en-CA" smtClean="0"/>
              <a:pPr/>
              <a:t>08/11/2011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1753-4C2F-4C96-BF6B-445D2B20F2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4B32-41BD-4F69-A1F6-1D504A0726DB}" type="datetimeFigureOut">
              <a:rPr lang="en-CA" smtClean="0"/>
              <a:pPr/>
              <a:t>08/11/2011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1753-4C2F-4C96-BF6B-445D2B20F2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4B32-41BD-4F69-A1F6-1D504A0726DB}" type="datetimeFigureOut">
              <a:rPr lang="en-CA" smtClean="0"/>
              <a:pPr/>
              <a:t>08/11/2011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1753-4C2F-4C96-BF6B-445D2B20F2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4B32-41BD-4F69-A1F6-1D504A0726DB}" type="datetimeFigureOut">
              <a:rPr lang="en-CA" smtClean="0"/>
              <a:pPr/>
              <a:t>08/11/2011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1753-4C2F-4C96-BF6B-445D2B20F2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74B32-41BD-4F69-A1F6-1D504A0726DB}" type="datetimeFigureOut">
              <a:rPr lang="en-CA" smtClean="0"/>
              <a:pPr/>
              <a:t>08/11/2011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61753-4C2F-4C96-BF6B-445D2B20F2C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iaifa.org/stafftrusteearticle.asp?id=17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eterodoxology.wordpress.com/2010/05/29/an-etiology-of-angelic-vision-article-on-john-dee-and-edward-kelly-in-arie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ercoloring.com/pages/lazy-programmer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herealestateloungechicago.com/2009/11/21/chicago-south-loop-condo-auction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einc.com/content2028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mopix.com/biography.s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llustration-design.blogspot.com/2008/12/caricatures-of-design-forum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rintables.kaboose.com/soccer-cartoon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docrep/t0807e/t0807e04.htm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roller.com/mert/entry/a_day_of_a_softwar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cintillatingly-astute.blogspot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frankkennedysillustrations.blogspot.com/2008_10_01_archive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kajsaha.com/2009/05/kojo-antwi-and-accomodation-in-ghana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yadevi.co.cc/2010/10/bagaimana-gaya-guru-idealnya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igaglia.com/drstest5/page38/page38.htm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rediff.com/balanmangudi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shingmagazine.com/2009/09/08/50-clever-tutorials-and-techniques-on-traditional-drawing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okerkids.com/Coloring/color_3_sharing.htm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ayusd.com/teachers/dsykes/viking_age_archaeology_on_the_is.htm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xists.org/history/etol/writers/kerry/1955/xx/aflciomerger.htm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otsandshoots.org/campaigns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freevideolecture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hanacademy.org/" TargetMode="External"/><Relationship Id="rId5" Type="http://schemas.openxmlformats.org/officeDocument/2006/relationships/hyperlink" Target="http://course.downes.ca/" TargetMode="External"/><Relationship Id="rId4" Type="http://schemas.openxmlformats.org/officeDocument/2006/relationships/hyperlink" Target="http://ali.apple.com/cbl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printablecoloringpages.net/showcover/School/Sad_Studen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atisfactorycomics.blogspot.com/2009/02/darwin-cartoons-for-darwins-200th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495800"/>
            <a:ext cx="7772400" cy="1470025"/>
          </a:xfrm>
        </p:spPr>
        <p:txBody>
          <a:bodyPr>
            <a:normAutofit/>
          </a:bodyPr>
          <a:lstStyle/>
          <a:p>
            <a:r>
              <a:rPr lang="en-CA" sz="4000" b="1" dirty="0" smtClean="0">
                <a:solidFill>
                  <a:schemeClr val="bg1"/>
                </a:solidFill>
              </a:rPr>
              <a:t>The Role of Educator in </a:t>
            </a:r>
            <a:r>
              <a:rPr lang="en-CA" sz="4000" b="1" dirty="0" smtClean="0">
                <a:solidFill>
                  <a:schemeClr val="bg1"/>
                </a:solidFill>
              </a:rPr>
              <a:t>a Networked World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6400800" cy="1066800"/>
          </a:xfrm>
        </p:spPr>
        <p:txBody>
          <a:bodyPr>
            <a:normAutofit/>
          </a:bodyPr>
          <a:lstStyle/>
          <a:p>
            <a:r>
              <a:rPr lang="en-CA" dirty="0" smtClean="0"/>
              <a:t>Stephen </a:t>
            </a:r>
            <a:r>
              <a:rPr lang="en-CA" dirty="0" smtClean="0"/>
              <a:t>Downes, November 8, 2011</a:t>
            </a:r>
            <a:endParaRPr lang="en-CA" dirty="0" smtClean="0"/>
          </a:p>
          <a:p>
            <a:r>
              <a:rPr lang="en-CA" sz="1800" dirty="0" smtClean="0"/>
              <a:t>for EC&amp;I 831: Social Media &amp; Open </a:t>
            </a:r>
            <a:r>
              <a:rPr lang="en-CA" sz="1800" dirty="0" smtClean="0"/>
              <a:t>Education, Alec </a:t>
            </a:r>
            <a:r>
              <a:rPr lang="en-CA" sz="1800" dirty="0" smtClean="0"/>
              <a:t>Couros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Curator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57150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2546212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0" y="62484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http://www.indiaifa.org/stafftrusteearticle.asp?id=171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Alchemist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0"/>
            <a:ext cx="55626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19050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0" y="6211669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http://heterodoxology.wordpress.com/2010/05/29/an-etiology-of-angelic-vision-article-on-john-dee-and-edward-kelly-in-aries/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Programmer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57150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2743200" cy="263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6172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http://www.supercoloring.com/pages/lazy-programmer/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Salesperson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00200"/>
            <a:ext cx="53340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6172200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http://therealestateloungechicago.com/2009/11/21/chicago-south-loop-condo-auction/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Convener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600200"/>
            <a:ext cx="5867400" cy="4525963"/>
          </a:xfrm>
        </p:spPr>
        <p:txBody>
          <a:bodyPr/>
          <a:lstStyle/>
          <a:p>
            <a:pPr>
              <a:buNone/>
            </a:pP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24384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6019800"/>
            <a:ext cx="31063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http://www.coneinc.com/content2028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Coordinator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00200"/>
            <a:ext cx="52578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1447801"/>
            <a:ext cx="215153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6096000"/>
            <a:ext cx="33822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http://www.primopix.com/biography.shtml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Designer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00200"/>
            <a:ext cx="56388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2514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6172200"/>
            <a:ext cx="7086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http://illustration-design.blogspot.com/2008/12/caricatures-of-design-forum.html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Coach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00200"/>
            <a:ext cx="53340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28575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8200" y="6096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http://printables.kaboose.com/soccer-cartoon.html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Agitator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0"/>
            <a:ext cx="55626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285985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Facilitator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4864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1"/>
            <a:ext cx="229161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6172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http://www.fao.org/docrep/t0807e/t0807e04.htm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381000"/>
            <a:ext cx="5334000" cy="617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dirty="0" smtClean="0"/>
              <a:t>Recent Work</a:t>
            </a:r>
            <a:r>
              <a:rPr lang="en-CA" dirty="0"/>
              <a:t> </a:t>
            </a:r>
            <a:endParaRPr lang="en-CA" dirty="0" smtClean="0"/>
          </a:p>
          <a:p>
            <a:pPr lvl="1">
              <a:buNone/>
            </a:pPr>
            <a:r>
              <a:rPr lang="en-CA" sz="2400" dirty="0" smtClean="0"/>
              <a:t>- </a:t>
            </a:r>
            <a:r>
              <a:rPr lang="en-CA" sz="2400" dirty="0"/>
              <a:t>the development of online learning software, such as </a:t>
            </a:r>
            <a:r>
              <a:rPr lang="en-CA" sz="2400" dirty="0" err="1"/>
              <a:t>gRSShopper</a:t>
            </a:r>
            <a:r>
              <a:rPr lang="en-CA" sz="2400" dirty="0"/>
              <a:t>, Synergic3, and </a:t>
            </a:r>
            <a:r>
              <a:rPr lang="en-CA" sz="2400" dirty="0" err="1"/>
              <a:t>Plearn</a:t>
            </a:r>
            <a:endParaRPr lang="en-CA" sz="2400" dirty="0" smtClean="0"/>
          </a:p>
          <a:p>
            <a:pPr lvl="1">
              <a:buNone/>
            </a:pPr>
            <a:r>
              <a:rPr lang="en-CA" sz="2400" dirty="0"/>
              <a:t>- offering a series of open online courses, such as CCK08 and 09, </a:t>
            </a:r>
            <a:r>
              <a:rPr lang="en-CA" sz="2400" dirty="0" err="1" smtClean="0"/>
              <a:t>CritLit</a:t>
            </a:r>
            <a:r>
              <a:rPr lang="en-CA" sz="2400" dirty="0" smtClean="0"/>
              <a:t>, </a:t>
            </a:r>
            <a:r>
              <a:rPr lang="en-CA" sz="2400" dirty="0"/>
              <a:t>and </a:t>
            </a:r>
            <a:r>
              <a:rPr lang="en-CA" sz="2400" dirty="0" smtClean="0"/>
              <a:t>PLENK, Change11</a:t>
            </a:r>
            <a:endParaRPr lang="en-CA" sz="2400" dirty="0" smtClean="0"/>
          </a:p>
          <a:p>
            <a:pPr lvl="1">
              <a:buNone/>
            </a:pPr>
            <a:r>
              <a:rPr lang="en-CA" sz="2400" dirty="0"/>
              <a:t>- theorizing around the idea of connective knowledge and learning </a:t>
            </a:r>
            <a:r>
              <a:rPr lang="en-CA" sz="2400" dirty="0" smtClean="0"/>
              <a:t>communities</a:t>
            </a:r>
          </a:p>
          <a:p>
            <a:pPr lvl="1">
              <a:buNone/>
            </a:pPr>
            <a:r>
              <a:rPr lang="en-CA" sz="2400" dirty="0" smtClean="0"/>
              <a:t>- writing </a:t>
            </a:r>
            <a:r>
              <a:rPr lang="en-CA" sz="2400" dirty="0" err="1" smtClean="0"/>
              <a:t>OLDaily</a:t>
            </a:r>
            <a:r>
              <a:rPr lang="en-CA" sz="2400" dirty="0" smtClean="0"/>
              <a:t>, giving talks, attending conferences (input </a:t>
            </a:r>
            <a:r>
              <a:rPr lang="en-CA" sz="2400" dirty="0" err="1" smtClean="0"/>
              <a:t>input</a:t>
            </a:r>
            <a:r>
              <a:rPr lang="en-CA" sz="2400" dirty="0" smtClean="0"/>
              <a:t> </a:t>
            </a:r>
            <a:r>
              <a:rPr lang="en-CA" sz="2400" dirty="0" err="1" smtClean="0"/>
              <a:t>input</a:t>
            </a:r>
            <a:r>
              <a:rPr lang="en-CA" sz="2400" dirty="0" smtClean="0"/>
              <a:t>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09800" y="2286000"/>
            <a:ext cx="609600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Tech Support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600200"/>
            <a:ext cx="51054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6172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4"/>
              </a:rPr>
              <a:t>http://www.jroller.com/mert/entry/a_day_of_a_software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Moderator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00200"/>
            <a:ext cx="5638800" cy="4525963"/>
          </a:xfrm>
        </p:spPr>
        <p:txBody>
          <a:bodyPr/>
          <a:lstStyle/>
          <a:p>
            <a:pPr>
              <a:buNone/>
            </a:pPr>
            <a:endParaRPr lang="en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600200"/>
            <a:ext cx="307298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6248400"/>
            <a:ext cx="32968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http://scintillatingly-astute.blogspot.com/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Critic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600200"/>
            <a:ext cx="51054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2895600" cy="233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0" y="6096000"/>
            <a:ext cx="533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http://frankkennedysillustrations.blogspot.com/2008_10_01_archive.html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Lecturer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4864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6172200"/>
            <a:ext cx="541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http://kajsaha.com/2009/05/kojo-antwi-and-accomodation-in-ghana/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Demonstrator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00200"/>
            <a:ext cx="51816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524000"/>
            <a:ext cx="233857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6248400"/>
            <a:ext cx="5257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http://www.aryadevi.co.cc/2010/10/bagaimana-gaya-guru-idealnya.html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Mentor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600200"/>
            <a:ext cx="58674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17145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0" y="6248400"/>
            <a:ext cx="655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http://www.sinigaglia.com/drstest5/page38/page38.html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Connector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00200"/>
            <a:ext cx="56388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265945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0" y="6172200"/>
            <a:ext cx="31079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http://blogs.rediff.com/balanmangudi/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Theorizer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0292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1"/>
            <a:ext cx="258467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6172200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http://www.smashingmagazine.com/2009/09/08/50-clever-tutorials-and-techniques-on-traditional-drawing/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Sharer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4864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600200"/>
            <a:ext cx="2514600" cy="221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8200" y="62484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http://www.kookerkids.com/Coloring/color_3_sharing.htm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Evaluator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4864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18954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6324600"/>
            <a:ext cx="7924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http://www.powayusd.com/teachers/dsykes/viking_age_archaeology_on_the_is.htm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6096000" cy="55165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CA" sz="3500" dirty="0" smtClean="0"/>
              <a:t>This Approach:</a:t>
            </a:r>
          </a:p>
          <a:p>
            <a:pPr lvl="1">
              <a:buNone/>
            </a:pPr>
            <a:r>
              <a:rPr lang="en-CA" sz="2600" dirty="0" smtClean="0"/>
              <a:t>- </a:t>
            </a:r>
            <a:r>
              <a:rPr lang="en-CA" sz="2600" dirty="0" smtClean="0"/>
              <a:t>  emphasizes </a:t>
            </a:r>
            <a:r>
              <a:rPr lang="en-CA" sz="2600" dirty="0"/>
              <a:t>open learning and learner </a:t>
            </a:r>
            <a:r>
              <a:rPr lang="en-CA" sz="2600" dirty="0" smtClean="0"/>
              <a:t>autonomy</a:t>
            </a:r>
          </a:p>
          <a:p>
            <a:pPr lvl="1">
              <a:buFontTx/>
              <a:buChar char="-"/>
            </a:pPr>
            <a:r>
              <a:rPr lang="en-CA" sz="2600" dirty="0" smtClean="0"/>
              <a:t>argues </a:t>
            </a:r>
            <a:r>
              <a:rPr lang="en-CA" sz="2600" dirty="0"/>
              <a:t>that course content is merely a tool employed to support learning, rather than the object of </a:t>
            </a:r>
            <a:r>
              <a:rPr lang="en-CA" sz="2600" dirty="0" smtClean="0"/>
              <a:t>learning</a:t>
            </a:r>
          </a:p>
          <a:p>
            <a:pPr lvl="1">
              <a:buFontTx/>
              <a:buChar char="-"/>
            </a:pPr>
            <a:r>
              <a:rPr lang="en-CA" sz="2600" dirty="0" smtClean="0"/>
              <a:t>promotes </a:t>
            </a:r>
            <a:r>
              <a:rPr lang="en-CA" sz="2600" dirty="0"/>
              <a:t>a pedagogy of learning by engagement and activity within an authentic learning </a:t>
            </a:r>
            <a:r>
              <a:rPr lang="en-CA" sz="2600" dirty="0" smtClean="0"/>
              <a:t>community</a:t>
            </a:r>
          </a:p>
          <a:p>
            <a:pPr lvl="1">
              <a:buFontTx/>
              <a:buChar char="-"/>
            </a:pPr>
            <a:r>
              <a:rPr lang="en-CA" sz="2600" dirty="0" smtClean="0"/>
              <a:t>fosters </a:t>
            </a:r>
            <a:r>
              <a:rPr lang="en-CA" sz="2600" dirty="0"/>
              <a:t>a wider and often undefined set of </a:t>
            </a:r>
            <a:r>
              <a:rPr lang="en-CA" sz="2600" dirty="0" smtClean="0"/>
              <a:t>competencies</a:t>
            </a:r>
          </a:p>
          <a:p>
            <a:pPr lvl="1">
              <a:buFontTx/>
              <a:buChar char="-"/>
            </a:pPr>
            <a:r>
              <a:rPr lang="en-CA" sz="2600" dirty="0" smtClean="0"/>
              <a:t>exercises </a:t>
            </a:r>
            <a:r>
              <a:rPr lang="en-CA" sz="2600" dirty="0"/>
              <a:t>in activities requiring those </a:t>
            </a:r>
            <a:r>
              <a:rPr lang="en-CA" sz="2600" dirty="0" smtClean="0"/>
              <a:t>competencies</a:t>
            </a:r>
          </a:p>
          <a:p>
            <a:pPr lvl="1">
              <a:buFontTx/>
              <a:buChar char="-"/>
            </a:pPr>
            <a:r>
              <a:rPr lang="en-CA" sz="2600" dirty="0" smtClean="0"/>
              <a:t>grows </a:t>
            </a:r>
            <a:r>
              <a:rPr lang="en-CA" sz="2600" dirty="0"/>
              <a:t>knowledge </a:t>
            </a:r>
            <a:r>
              <a:rPr lang="en-CA" sz="2600" dirty="0" smtClean="0"/>
              <a:t>rather </a:t>
            </a:r>
            <a:r>
              <a:rPr lang="en-CA" sz="2600" dirty="0"/>
              <a:t>than to transfer or construct knowledge through cognitive </a:t>
            </a:r>
            <a:r>
              <a:rPr lang="en-CA" sz="2600" dirty="0" smtClean="0"/>
              <a:t>processes</a:t>
            </a:r>
            <a:endParaRPr lang="en-CA" sz="2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0"/>
            <a:ext cx="619760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Bureaucrat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600200"/>
            <a:ext cx="57912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228364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6248400"/>
            <a:ext cx="670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http://www.marxists.org/history/etol/writers/kerry/1955/xx/aflciomerger.htm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CA" dirty="0" smtClean="0"/>
              <a:t>Major Underlying Theme:</a:t>
            </a:r>
          </a:p>
          <a:p>
            <a:pPr lvl="1">
              <a:buNone/>
            </a:pPr>
            <a:r>
              <a:rPr lang="en-CA" sz="2600" dirty="0" smtClean="0"/>
              <a:t>- the </a:t>
            </a:r>
            <a:r>
              <a:rPr lang="en-CA" sz="2600" dirty="0"/>
              <a:t>role of the educator will change </a:t>
            </a:r>
            <a:r>
              <a:rPr lang="en-CA" sz="2600" dirty="0" smtClean="0"/>
              <a:t>dramatically</a:t>
            </a:r>
          </a:p>
          <a:p>
            <a:pPr lvl="1">
              <a:buNone/>
            </a:pPr>
            <a:r>
              <a:rPr lang="en-CA" sz="2600" dirty="0" smtClean="0"/>
              <a:t>- not </a:t>
            </a:r>
            <a:r>
              <a:rPr lang="en-CA" sz="2600" dirty="0"/>
              <a:t>a ‘sage on the stage</a:t>
            </a:r>
            <a:r>
              <a:rPr lang="en-CA" sz="2600" dirty="0" smtClean="0"/>
              <a:t>’</a:t>
            </a:r>
          </a:p>
          <a:p>
            <a:pPr lvl="1">
              <a:buNone/>
            </a:pPr>
            <a:r>
              <a:rPr lang="en-CA" sz="2600" dirty="0" smtClean="0"/>
              <a:t>- neither merely </a:t>
            </a:r>
            <a:r>
              <a:rPr lang="en-CA" sz="2600" dirty="0"/>
              <a:t>that of the ‘guide by the side</a:t>
            </a:r>
            <a:r>
              <a:rPr lang="en-CA" sz="2600" dirty="0" smtClean="0"/>
              <a:t>’</a:t>
            </a:r>
          </a:p>
          <a:p>
            <a:pPr lvl="1">
              <a:buNone/>
            </a:pPr>
            <a:r>
              <a:rPr lang="en-CA" sz="2600" dirty="0" smtClean="0"/>
              <a:t>- students </a:t>
            </a:r>
            <a:r>
              <a:rPr lang="en-CA" sz="2600" dirty="0"/>
              <a:t>need to be able to look to prototypes on which to model their own </a:t>
            </a:r>
            <a:r>
              <a:rPr lang="en-CA" sz="2600" dirty="0" smtClean="0"/>
              <a:t>work</a:t>
            </a:r>
          </a:p>
          <a:p>
            <a:pPr lvl="1">
              <a:buFontTx/>
              <a:buChar char="-"/>
            </a:pPr>
            <a:r>
              <a:rPr lang="en-CA" sz="2600" dirty="0" smtClean="0"/>
              <a:t>the </a:t>
            </a:r>
            <a:r>
              <a:rPr lang="en-CA" sz="2600" dirty="0"/>
              <a:t>instructor, therefore, is required to take an active role in the disciplinary or professional community, demonstrating tactics and techniques, and modeling the approach, language and world view of a successful practitioner</a:t>
            </a:r>
            <a:r>
              <a:rPr lang="en-CA" sz="2600" dirty="0" smtClean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4191000"/>
            <a:ext cx="3924300" cy="292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2971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dirty="0" smtClean="0"/>
              <a:t>Some Examples</a:t>
            </a:r>
          </a:p>
          <a:p>
            <a:pPr>
              <a:buFontTx/>
              <a:buChar char="-"/>
            </a:pPr>
            <a:r>
              <a:rPr lang="en-CA" sz="2400" dirty="0" smtClean="0"/>
              <a:t>Free Video Lectures </a:t>
            </a:r>
            <a:r>
              <a:rPr lang="en-CA" sz="2400" dirty="0" smtClean="0">
                <a:hlinkClick r:id="rId2"/>
              </a:rPr>
              <a:t>http://freevideolectures.com/</a:t>
            </a:r>
            <a:r>
              <a:rPr lang="en-CA" sz="2400" dirty="0" smtClean="0"/>
              <a:t> </a:t>
            </a:r>
          </a:p>
          <a:p>
            <a:pPr>
              <a:buFontTx/>
              <a:buChar char="-"/>
            </a:pPr>
            <a:r>
              <a:rPr lang="en-CA" sz="2400" dirty="0" smtClean="0"/>
              <a:t>Roots and Shoots </a:t>
            </a:r>
            <a:r>
              <a:rPr lang="en-CA" sz="2400" dirty="0" smtClean="0">
                <a:hlinkClick r:id="rId3"/>
              </a:rPr>
              <a:t>http://www.rootsandshoots.org/campaigns</a:t>
            </a:r>
            <a:r>
              <a:rPr lang="en-CA" sz="2400" dirty="0" smtClean="0"/>
              <a:t> </a:t>
            </a:r>
          </a:p>
          <a:p>
            <a:pPr>
              <a:buFontTx/>
              <a:buChar char="-"/>
            </a:pPr>
            <a:r>
              <a:rPr lang="en-CA" sz="2400" dirty="0" smtClean="0"/>
              <a:t>Challenge Based Learning </a:t>
            </a:r>
            <a:r>
              <a:rPr lang="en-CA" sz="2400" dirty="0" smtClean="0">
                <a:hlinkClick r:id="rId4"/>
              </a:rPr>
              <a:t>http://ali.apple.com/cbl/</a:t>
            </a:r>
            <a:r>
              <a:rPr lang="en-CA" sz="2400" dirty="0" smtClean="0"/>
              <a:t> </a:t>
            </a:r>
          </a:p>
          <a:p>
            <a:pPr>
              <a:buFontTx/>
              <a:buChar char="-"/>
            </a:pPr>
            <a:r>
              <a:rPr lang="en-CA" sz="2400" dirty="0" smtClean="0"/>
              <a:t>Serialized Courses </a:t>
            </a:r>
            <a:r>
              <a:rPr lang="en-CA" sz="2400" dirty="0" smtClean="0">
                <a:hlinkClick r:id="rId5"/>
              </a:rPr>
              <a:t>http://course.downes.ca</a:t>
            </a:r>
            <a:r>
              <a:rPr lang="en-CA" sz="2400" dirty="0" smtClean="0"/>
              <a:t> </a:t>
            </a:r>
            <a:endParaRPr lang="en-CA" sz="2400" dirty="0" smtClean="0"/>
          </a:p>
          <a:p>
            <a:pPr>
              <a:buFontTx/>
              <a:buChar char="-"/>
            </a:pPr>
            <a:r>
              <a:rPr lang="en-CA" sz="2400" dirty="0" smtClean="0"/>
              <a:t>Khan </a:t>
            </a:r>
            <a:r>
              <a:rPr lang="en-CA" sz="2400" dirty="0" smtClean="0"/>
              <a:t>Academy </a:t>
            </a:r>
            <a:r>
              <a:rPr lang="en-CA" sz="2400" dirty="0" smtClean="0">
                <a:hlinkClick r:id="rId6"/>
              </a:rPr>
              <a:t>http://www.khanacademy.org</a:t>
            </a:r>
            <a:r>
              <a:rPr lang="en-CA" sz="2400" dirty="0" smtClean="0">
                <a:hlinkClick r:id="rId6"/>
              </a:rPr>
              <a:t>/</a:t>
            </a:r>
            <a:r>
              <a:rPr lang="en-CA" sz="2400" dirty="0" smtClean="0"/>
              <a:t> 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3301" y="3810000"/>
            <a:ext cx="5600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Something changes...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799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It no longer makes sense to talk of ‘the instructor’</a:t>
            </a:r>
          </a:p>
          <a:p>
            <a:r>
              <a:rPr lang="en-CA" dirty="0" smtClean="0"/>
              <a:t>Contemporary online learning posits ‘course teams’, but even this is too narrow</a:t>
            </a:r>
          </a:p>
          <a:p>
            <a:r>
              <a:rPr lang="en-CA" dirty="0" smtClean="0"/>
              <a:t>Dozens of roles need to be filled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71475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228600"/>
            <a:ext cx="5181600" cy="1143000"/>
          </a:xfrm>
        </p:spPr>
        <p:txBody>
          <a:bodyPr/>
          <a:lstStyle/>
          <a:p>
            <a:r>
              <a:rPr lang="en-CA" dirty="0" smtClean="0"/>
              <a:t>The Roles: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Learner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600200"/>
            <a:ext cx="5867400" cy="4525963"/>
          </a:xfrm>
        </p:spPr>
        <p:txBody>
          <a:bodyPr/>
          <a:lstStyle/>
          <a:p>
            <a:pPr>
              <a:buNone/>
            </a:pP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6400800"/>
            <a:ext cx="777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http://www.freeprintablecoloringpages.net/showcover/School/Sad_Student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Collector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600200"/>
            <a:ext cx="59436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305699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6172200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http://satisfactorycomics.blogspot.com/2009/02/darwin-cartoons-for-darwins-200th.html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693</Words>
  <Application>Microsoft Office PowerPoint</Application>
  <PresentationFormat>On-screen Show (4:3)</PresentationFormat>
  <Paragraphs>377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The Role of Educator in a Networked World</vt:lpstr>
      <vt:lpstr>Slide 2</vt:lpstr>
      <vt:lpstr>Slide 3</vt:lpstr>
      <vt:lpstr>Slide 4</vt:lpstr>
      <vt:lpstr>Slide 5</vt:lpstr>
      <vt:lpstr>Something changes...</vt:lpstr>
      <vt:lpstr>The Roles:</vt:lpstr>
      <vt:lpstr>The Learner</vt:lpstr>
      <vt:lpstr>The Collector</vt:lpstr>
      <vt:lpstr>The Curator</vt:lpstr>
      <vt:lpstr>The Alchemist</vt:lpstr>
      <vt:lpstr>The Programmer</vt:lpstr>
      <vt:lpstr>The Salesperson</vt:lpstr>
      <vt:lpstr>The Convener</vt:lpstr>
      <vt:lpstr>The Coordinator</vt:lpstr>
      <vt:lpstr>The Designer</vt:lpstr>
      <vt:lpstr>The Coach</vt:lpstr>
      <vt:lpstr>The Agitator</vt:lpstr>
      <vt:lpstr>The Facilitator</vt:lpstr>
      <vt:lpstr>Tech Support</vt:lpstr>
      <vt:lpstr>The Moderator</vt:lpstr>
      <vt:lpstr>The Critic</vt:lpstr>
      <vt:lpstr>The Lecturer</vt:lpstr>
      <vt:lpstr>The Demonstrator</vt:lpstr>
      <vt:lpstr>The Mentor</vt:lpstr>
      <vt:lpstr>The Connector</vt:lpstr>
      <vt:lpstr>The Theorizer</vt:lpstr>
      <vt:lpstr>The Sharer</vt:lpstr>
      <vt:lpstr>The Evaluator</vt:lpstr>
      <vt:lpstr>The Bureaucrat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Downes</dc:creator>
  <cp:lastModifiedBy>Stephen Downes</cp:lastModifiedBy>
  <cp:revision>22</cp:revision>
  <dcterms:created xsi:type="dcterms:W3CDTF">2010-11-16T23:00:41Z</dcterms:created>
  <dcterms:modified xsi:type="dcterms:W3CDTF">2011-11-09T00:27:04Z</dcterms:modified>
</cp:coreProperties>
</file>